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317" r:id="rId3"/>
    <p:sldId id="318" r:id="rId4"/>
    <p:sldId id="258" r:id="rId5"/>
    <p:sldId id="257" r:id="rId6"/>
    <p:sldId id="259" r:id="rId7"/>
    <p:sldId id="260" r:id="rId8"/>
    <p:sldId id="261" r:id="rId9"/>
    <p:sldId id="262" r:id="rId10"/>
    <p:sldId id="263" r:id="rId11"/>
    <p:sldId id="268" r:id="rId12"/>
    <p:sldId id="269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9" r:id="rId30"/>
    <p:sldId id="290" r:id="rId31"/>
    <p:sldId id="285" r:id="rId32"/>
    <p:sldId id="291" r:id="rId33"/>
    <p:sldId id="286" r:id="rId34"/>
    <p:sldId id="287" r:id="rId35"/>
    <p:sldId id="292" r:id="rId36"/>
    <p:sldId id="288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9" r:id="rId62"/>
    <p:sldId id="320" r:id="rId63"/>
    <p:sldId id="321" r:id="rId64"/>
    <p:sldId id="323" r:id="rId6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11" autoAdjust="0"/>
    <p:restoredTop sz="97272" autoAdjust="0"/>
  </p:normalViewPr>
  <p:slideViewPr>
    <p:cSldViewPr snapToGrid="0">
      <p:cViewPr varScale="1">
        <p:scale>
          <a:sx n="153" d="100"/>
          <a:sy n="153" d="100"/>
        </p:scale>
        <p:origin x="88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E26025-1ED3-9B31-FDC4-E299EFEEA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DED97B-740E-C080-B662-68A120ED7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99A274-5FE7-5331-78D2-7FE890947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53388-9162-4F6D-A7D4-CCB5F0F5D8F3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5FE6F8-1953-91F1-E1E0-04078A551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F2C2FF-E8BE-E796-D5E3-7DC860B39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45737-9E8F-4DEE-8A89-EF498CDEE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702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249F1-BEB4-8D6E-81C5-FB6904F6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454263A-530C-A183-3C3F-1F6344156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1386B6-B121-B796-C61A-8E030A94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53388-9162-4F6D-A7D4-CCB5F0F5D8F3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3F97F4-9B86-0500-E5E5-E7452575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A1CCBE-4302-D256-4CD1-BCFCA59A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45737-9E8F-4DEE-8A89-EF498CDEE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03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9A52A61-6177-8FFF-EEDC-94FE77043B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29EE7CA-E83D-9746-FA76-C92C44117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57BAB6-540E-C0AD-53FE-EC3D35D4A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53388-9162-4F6D-A7D4-CCB5F0F5D8F3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DC8E2E-047B-74BD-4872-24E07DCD7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F1BA97-971A-CB7C-C100-E18FA7BF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45737-9E8F-4DEE-8A89-EF498CDEE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688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51B0F-54FD-9C56-5948-EEFFA83C9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8182E8-A681-1E2D-2295-4207FD8AE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D1F80B-C0A7-096A-8CFC-AAF0331D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53388-9162-4F6D-A7D4-CCB5F0F5D8F3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17A6A4-1359-8F55-5AE3-B8154247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C1ECE4-C51F-A12F-1D64-22A9A2E1C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45737-9E8F-4DEE-8A89-EF498CDEE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4907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1B5A4F-5012-0E30-D33F-A8CE04C4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DB087F-BC20-C212-B809-8AD220CAA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D70C35-97F1-7FC8-2278-E6C34AF0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53388-9162-4F6D-A7D4-CCB5F0F5D8F3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34F40C-CE34-59C1-3BCD-94D91F1B7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0A128D-AB0F-679D-FAC9-4A82C7E5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45737-9E8F-4DEE-8A89-EF498CDEE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27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6282A8-E3A4-6711-30C5-6FEB1533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CFB77-12F2-C2AA-39D1-50B79769A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45251A-778A-29B4-C92F-C9A3B79B5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DA839C-8BB6-A69F-8527-EE129E8D4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53388-9162-4F6D-A7D4-CCB5F0F5D8F3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B63788-6191-10BB-61ED-2C4D3653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9AB50D-6A57-F7A5-C673-5E2FA161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45737-9E8F-4DEE-8A89-EF498CDEE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617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A0B431-B890-F361-59DA-8B331315D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865227-3811-7E32-DB31-FE6552F77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83D13B-034E-7962-1863-2B5FD620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7C3EF4E-9FC9-2497-8F61-06BCA1AD1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FF262DD-8E89-28AD-5C06-B51EBAF79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8AF8F14-77B8-89BB-1B6E-447A53EF9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53388-9162-4F6D-A7D4-CCB5F0F5D8F3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C37CCA8-48FC-450F-A4CC-ADD62FC7E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379B197-64B6-266D-4866-FA12FA323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45737-9E8F-4DEE-8A89-EF498CDEE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80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D2D529-20C8-98DD-FB8D-DFD26F0D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BD7E167-57E7-B52E-D7FE-C5B08F8CE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53388-9162-4F6D-A7D4-CCB5F0F5D8F3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AE4BD4-D264-AB74-7586-B23D4D3E3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611EB6-E2D3-D9D2-01AE-2FF918D0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45737-9E8F-4DEE-8A89-EF498CDEE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94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BC9DE35-384D-5B8B-9196-58CCE4148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53388-9162-4F6D-A7D4-CCB5F0F5D8F3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4B03E02-5417-82AC-B8E3-553ED56B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24BE72-A493-D272-48BE-E89AE45F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45737-9E8F-4DEE-8A89-EF498CDEE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32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55E3D1-8F7D-28DF-A558-C9CEF521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B62A7C-57B3-0D03-73D6-2457D74B1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083902B-AF4A-1465-9236-F10DB0813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A877D7-0058-2B7E-666B-FECBBF81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53388-9162-4F6D-A7D4-CCB5F0F5D8F3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2E80C6-4AB6-BA04-E3F4-BCE08C7D5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A52363-C315-CD8F-8587-DF17DB2E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45737-9E8F-4DEE-8A89-EF498CDEE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95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11ED2-C3B8-9035-507E-EC160818C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CF58666-8D05-BD92-5B9E-AB49914C84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215BE4-3376-AA17-AA37-9FBE942DD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B66160-3EAD-74AC-050C-2F3FCBF61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53388-9162-4F6D-A7D4-CCB5F0F5D8F3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526402-7338-068C-3769-2C23ADFE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E262BE-3AC2-E711-A8B7-704C11846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45737-9E8F-4DEE-8A89-EF498CDEE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638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FilmGrain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358572-AC78-4D5B-ED2A-F20B3A9C1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0CBA34-B48B-C812-6B6E-F91D4361E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04746B-781C-41CE-BBE3-4D87E2341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53388-9162-4F6D-A7D4-CCB5F0F5D8F3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150D5C-6BC2-C316-9B99-573D48E73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7415E3-B9A3-441E-6BAA-2BA344BC7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45737-9E8F-4DEE-8A89-EF498CDEE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827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5B9D9A8-723F-AA52-AE4A-F4824A771CC0}"/>
              </a:ext>
            </a:extLst>
          </p:cNvPr>
          <p:cNvSpPr txBox="1"/>
          <p:nvPr/>
        </p:nvSpPr>
        <p:spPr>
          <a:xfrm>
            <a:off x="4994115" y="5750378"/>
            <a:ext cx="2203768" cy="95410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ru-RU" sz="1400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Автор проекта</a:t>
            </a:r>
            <a:r>
              <a:rPr lang="en-US" sz="1400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400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endParaRPr lang="en-US" sz="1400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ru-RU" sz="1400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Иванов Артём Андреевич </a:t>
            </a:r>
            <a:endParaRPr lang="en-US" sz="1400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ru-RU" sz="1400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ученик 9 «А» класса</a:t>
            </a:r>
            <a:endParaRPr lang="ru-RU" sz="1400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D6A262-F134-043B-DFAC-4B8D0E67F6F4}"/>
              </a:ext>
            </a:extLst>
          </p:cNvPr>
          <p:cNvSpPr txBox="1"/>
          <p:nvPr/>
        </p:nvSpPr>
        <p:spPr>
          <a:xfrm>
            <a:off x="-1" y="414104"/>
            <a:ext cx="12192001" cy="3416576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ru-RU" sz="5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Проект</a:t>
            </a:r>
          </a:p>
          <a:p>
            <a:pPr algn="ctr">
              <a:lnSpc>
                <a:spcPct val="150000"/>
              </a:lnSpc>
              <a:buNone/>
            </a:pPr>
            <a:r>
              <a:rPr lang="ru-RU" sz="5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 тему</a:t>
            </a:r>
            <a:r>
              <a:rPr lang="en-US" sz="5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5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«Математика внутри видеоигры</a:t>
            </a:r>
            <a:r>
              <a:rPr lang="en-US" sz="5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5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сложное внутри простого»</a:t>
            </a:r>
            <a:endParaRPr lang="ru-RU" sz="5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16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02E40-FBD9-ED1C-C392-A09E74EB5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B0C04A-A01E-C42D-E5CD-1DD2BD0FB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071" y="1800000"/>
            <a:ext cx="3318095" cy="331809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4D2E05-AABB-5681-D415-C3E864CF3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833" y="1800000"/>
            <a:ext cx="3318095" cy="33180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688989-DE9E-7FEE-D2E0-336CB1C6F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52" y="1800000"/>
            <a:ext cx="3318095" cy="331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7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85185E-6 L 0.16927 1.85185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1.85185E-6 L -0.16758 1.85185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8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64530-7728-84A8-39E9-524CADBAD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7140E2-F137-4574-470E-E4F423AFE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0071" y="1800000"/>
            <a:ext cx="3318095" cy="3318095"/>
          </a:xfrm>
          <a:prstGeom prst="rect">
            <a:avLst/>
          </a:prstGeom>
          <a:noFill/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15248E-D452-7A6B-196C-B6B6AA9A3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3833" y="1800000"/>
            <a:ext cx="3318095" cy="33180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6B3208-FE2D-93DC-16B4-3CB634F94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6952" y="1800000"/>
            <a:ext cx="3318095" cy="331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9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85185E-6 L 0.16927 1.85185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1.85185E-6 L -0.16758 1.85185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8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3AEA6-5F5C-E603-B71F-47B4B432C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66B1CF-DFF6-1045-5126-1B6F121CD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0071" y="1800000"/>
            <a:ext cx="3318095" cy="331809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87C837-A204-BCE7-2B84-2EBA9997C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3833" y="1800000"/>
            <a:ext cx="3318095" cy="33180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8E9185-7D4D-6ABF-874B-351FAEEF9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6952" y="1800000"/>
            <a:ext cx="3318095" cy="331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3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85185E-6 L 0.16927 1.85185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1.85185E-6 L -0.16758 1.85185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8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FE6D8-3FEE-35FF-56F0-DF045D795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53467C-E397-0B52-FC69-964792D2D49B}"/>
                  </a:ext>
                </a:extLst>
              </p:cNvPr>
              <p:cNvSpPr txBox="1"/>
              <p:nvPr/>
            </p:nvSpPr>
            <p:spPr>
              <a:xfrm>
                <a:off x="2483796" y="1070042"/>
                <a:ext cx="7600545" cy="4620111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effectLst>
                <a:softEdge rad="63500"/>
              </a:effectLst>
            </p:spPr>
            <p:txBody>
              <a:bodyPr wrap="square" rtlCol="0">
                <a:spAutoFit/>
              </a:bodyPr>
              <a:lstStyle/>
              <a:p>
                <a:pPr indent="450215" algn="just">
                  <a:lnSpc>
                    <a:spcPct val="150000"/>
                  </a:lnSpc>
                  <a:buNone/>
                </a:pPr>
                <a:r>
                  <a:rPr lang="ru-RU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Точка </a:t>
                </a:r>
                <a:r>
                  <a:rPr lang="en-US" sz="18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</a:t>
                </a:r>
                <a:r>
                  <a:rPr lang="ru-RU" sz="18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</a:t>
                </a:r>
                <a:r>
                  <a:rPr lang="en-US" sz="18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</a:t>
                </a:r>
                <a:r>
                  <a:rPr lang="en-US" sz="1800" b="1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</a:t>
                </a:r>
                <a:r>
                  <a:rPr lang="ru-RU" sz="18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en-US" sz="18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y</a:t>
                </a:r>
                <a:r>
                  <a:rPr lang="en-US" sz="1800" b="1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</a:t>
                </a:r>
                <a:r>
                  <a:rPr lang="ru-RU" sz="18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</a:t>
                </a:r>
                <a:r>
                  <a:rPr lang="ru-RU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находится внутри ориентированного по осям прямоугольника, если соблюдается условие:</a:t>
                </a:r>
              </a:p>
              <a:p>
                <a:pPr indent="450215" algn="just">
                  <a:lnSpc>
                    <a:spcPct val="150000"/>
                  </a:lnSpc>
                  <a:buNone/>
                </a:pPr>
                <a:r>
                  <a:rPr lang="ru-RU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indent="450215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8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18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𝒎𝒊𝒏</m:t>
                                  </m:r>
                                </m:sub>
                              </m:sSub>
                              <m:r>
                                <a:rPr lang="ru-RU" sz="18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  <m:r>
                                <a:rPr lang="ru-RU" sz="18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sz="18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𝒎</m:t>
                                  </m:r>
                                  <m:r>
                                    <a:rPr lang="en-US" sz="18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𝒊𝒏</m:t>
                                  </m:r>
                                </m:sub>
                              </m:sSub>
                              <m:r>
                                <a:rPr lang="ru-RU" sz="18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  <m:r>
                                <a:rPr lang="ru-RU" sz="18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𝒎𝒂𝒙</m:t>
                                  </m:r>
                                  <m:r>
                                    <a:rPr lang="en-US" sz="18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,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1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  <a:buNone/>
                </a:pPr>
                <a:r>
                  <a:rPr lang="ru-RU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где:</a:t>
                </a:r>
              </a:p>
              <a:p>
                <a:pPr indent="450215" algn="just">
                  <a:lnSpc>
                    <a:spcPct val="150000"/>
                  </a:lnSpc>
                  <a:buNone/>
                </a:pPr>
                <a:r>
                  <a:rPr lang="ru-RU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</a:t>
                </a:r>
                <a:r>
                  <a:rPr lang="en-US" sz="1800" b="1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</a:t>
                </a:r>
                <a:r>
                  <a:rPr lang="en-US" sz="1800" b="1" i="1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max</a:t>
                </a:r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 максимальная </a:t>
                </a:r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</a:t>
                </a:r>
                <a:r>
                  <a:rPr lang="ru-RU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-координата прямоугольника.</a:t>
                </a:r>
              </a:p>
              <a:p>
                <a:pPr indent="450215" algn="just">
                  <a:lnSpc>
                    <a:spcPct val="150000"/>
                  </a:lnSpc>
                  <a:buNone/>
                </a:pPr>
                <a:r>
                  <a:rPr lang="ru-RU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</a:t>
                </a:r>
                <a:r>
                  <a:rPr lang="en-US" sz="1800" b="1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</a:t>
                </a:r>
                <a:r>
                  <a:rPr lang="en-US" sz="1800" b="1" i="1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min</a:t>
                </a:r>
                <a:r>
                  <a:rPr lang="ru-RU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минимальная </a:t>
                </a:r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</a:t>
                </a:r>
                <a:r>
                  <a:rPr lang="ru-RU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-координата прямоугольника.</a:t>
                </a:r>
              </a:p>
              <a:p>
                <a:pPr indent="450215" algn="just">
                  <a:lnSpc>
                    <a:spcPct val="150000"/>
                  </a:lnSpc>
                  <a:buNone/>
                </a:pPr>
                <a:r>
                  <a:rPr lang="ru-RU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</a:t>
                </a:r>
                <a:r>
                  <a:rPr lang="en-US" sz="1800" b="1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y</a:t>
                </a:r>
                <a:r>
                  <a:rPr lang="en-US" sz="1800" b="1" i="1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max</a:t>
                </a:r>
                <a:r>
                  <a:rPr lang="ru-RU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максимальная </a:t>
                </a:r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Y</a:t>
                </a:r>
                <a:r>
                  <a:rPr lang="ru-RU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-координата прямоугольника.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</a:t>
                </a:r>
                <a:r>
                  <a:rPr lang="en-US" sz="1800" b="1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y</a:t>
                </a:r>
                <a:r>
                  <a:rPr lang="en-US" sz="1800" b="1" i="1" baseline="-25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min</a:t>
                </a:r>
                <a:r>
                  <a:rPr lang="ru-RU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минимальная </a:t>
                </a:r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Y</a:t>
                </a:r>
                <a:r>
                  <a:rPr lang="ru-RU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-координата прямоугольника.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53467C-E397-0B52-FC69-964792D2D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96" y="1070042"/>
                <a:ext cx="7600545" cy="4620111"/>
              </a:xfrm>
              <a:prstGeom prst="rect">
                <a:avLst/>
              </a:prstGeom>
              <a:blipFill>
                <a:blip r:embed="rId2"/>
                <a:stretch>
                  <a:fillRect l="-802" r="-962"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37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C3634-6B7C-C18A-F8F1-0D0FD079D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20637A-AF19-368E-2D06-50E3CC489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1885950"/>
            <a:ext cx="77914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5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C977A-A25B-8D96-9037-4BD189019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8A5F1A-D41D-069F-1A62-330DAC51B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88" y="1769952"/>
            <a:ext cx="3318095" cy="33180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422390-7226-B60E-3E83-E60EBA9CC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52" y="1769952"/>
            <a:ext cx="3318095" cy="33180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2A95588-A974-7B66-8AA8-DC6712461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17" y="1769951"/>
            <a:ext cx="3318095" cy="331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2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7EA52-CD71-8407-45A4-95707901A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AD26F6-004D-E569-3067-C78E9050E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369" y="366141"/>
            <a:ext cx="2807619" cy="28076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C66888-940D-0715-65DB-7C1A198D2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7369" y="3507941"/>
            <a:ext cx="2807619" cy="28076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0AF7D3-B797-48B2-C785-5D62D843F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564" y="366141"/>
            <a:ext cx="2807619" cy="28076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317042E-D34A-9ACE-FF75-BB3D3746B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64" y="3507941"/>
            <a:ext cx="2807619" cy="28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7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F4E00-DDA8-1D6F-896C-0575F7538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96B4ED-AF40-2604-BF1E-40302A2E8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71" y="382905"/>
            <a:ext cx="7318058" cy="60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08699-5E9B-9E16-4943-87656FCF5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E247C7-55A4-BAE7-61E5-D59A4F58D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45" y="274320"/>
            <a:ext cx="682371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8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7BF89-CB2C-6C4C-DB0A-6D0FA0696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537E59-4C35-0D3F-D2A1-C904EB2C9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65" y="2304555"/>
            <a:ext cx="10881269" cy="224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772B2-A819-957C-BC96-3AE7747A2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9F4748-385F-4C79-DAF1-EAD23AD87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2251" y="763884"/>
            <a:ext cx="5104762" cy="51047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71177E-AB93-21D5-311D-DBD4816CA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989" y="763884"/>
            <a:ext cx="5104762" cy="5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0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5FA62-385C-5156-0841-F614C304C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E45050-9BDC-D424-5DC7-C0FA61E16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65" y="457254"/>
            <a:ext cx="10881269" cy="59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069E9-0E18-4071-5792-D8A1B159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46045E-C6D6-E09A-A081-E07A4C390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65" y="2423285"/>
            <a:ext cx="10881269" cy="201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5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926B9-E688-686D-3975-3D30688C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6F0EA7-A939-E09C-90B8-F20DB76D7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65" y="3048365"/>
            <a:ext cx="10881269" cy="76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4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2F633-519D-6DE2-90C3-4A170A32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D6BE6C-E919-9863-7293-47D831110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65" y="1655032"/>
            <a:ext cx="10881269" cy="354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8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4FDB6-A563-F6F7-A077-F13120DB3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046985-A7E7-1D38-FA3D-ED7717915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65" y="1962333"/>
            <a:ext cx="10881269" cy="2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7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092CE-29BF-E408-5EBA-7C57F0871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A043B5-39D6-EDEC-6FB8-E6C35D5D8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65" y="443286"/>
            <a:ext cx="10881269" cy="59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4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88B2A-7461-7E63-1CB9-C4AF3A906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BC64FA-64E4-652E-A511-7C931620D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65" y="2496619"/>
            <a:ext cx="10881269" cy="18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9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73F3D-EAF5-7308-A9A6-E754D2A1F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BA6EC9-08D7-8657-8437-89B835D53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7369" y="366141"/>
            <a:ext cx="2807619" cy="28076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DB0622-E321-E588-011B-00C3E993F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7369" y="3507941"/>
            <a:ext cx="2807619" cy="28076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D6847C6-891C-0261-8054-C1267DE2D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564" y="366141"/>
            <a:ext cx="2807619" cy="28076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00AC98C-388F-378D-ABAC-F8845E3DA9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564" y="3507941"/>
            <a:ext cx="2807619" cy="28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34E1B-23D8-CE58-1685-78D795404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97AFC2-99E9-AB35-CE38-EE1045DFB33B}"/>
                  </a:ext>
                </a:extLst>
              </p:cNvPr>
              <p:cNvSpPr txBox="1"/>
              <p:nvPr/>
            </p:nvSpPr>
            <p:spPr>
              <a:xfrm>
                <a:off x="2295727" y="474345"/>
                <a:ext cx="7600545" cy="5909310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effectLst>
                <a:softEdge rad="63500"/>
              </a:effectLst>
            </p:spPr>
            <p:txBody>
              <a:bodyPr wrap="square" rtlCol="0">
                <a:spAutoFit/>
              </a:bodyPr>
              <a:lstStyle/>
              <a:p>
                <a:pPr indent="450000" algn="just">
                  <a:lnSpc>
                    <a:spcPct val="150000"/>
                  </a:lnSpc>
                </a:pPr>
                <a:r>
                  <a:rPr lang="ru-RU" dirty="0">
                    <a:effectLst>
                      <a:outerShdw blurRad="38100" dist="19050" dir="2700000" algn="ctr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 двух векторов </a:t>
                </a:r>
                <a:r>
                  <a:rPr lang="ru-RU" b="1" dirty="0">
                    <a:effectLst>
                      <a:outerShdw blurRad="38100" dist="19050" dir="2700000" algn="ctr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 </a:t>
                </a:r>
                <a:r>
                  <a:rPr lang="ru-RU" dirty="0">
                    <a:effectLst>
                      <a:outerShdw blurRad="38100" dist="19050" dir="2700000" algn="ctr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 </a:t>
                </a:r>
                <a:r>
                  <a:rPr lang="ru-RU" b="1" dirty="0">
                    <a:effectLst>
                      <a:outerShdw blurRad="38100" dist="19050" dir="2700000" algn="ctr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CD </a:t>
                </a:r>
                <a:r>
                  <a:rPr lang="ru-RU" dirty="0">
                    <a:effectLst>
                      <a:outerShdw blurRad="38100" dist="19050" dir="2700000" algn="ctr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векторное произведение вычисляется по формуле:</a:t>
                </a:r>
                <a:endParaRPr lang="ru-RU" b="1" dirty="0">
                  <a:effectLst>
                    <a:outerShdw blurRad="38100" dist="19050" dir="2700000" algn="ctr" rotWithShape="0">
                      <a:srgbClr val="000000">
                        <a:alpha val="40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50000" algn="just">
                  <a:lnSpc>
                    <a:spcPct val="150000"/>
                  </a:lnSpc>
                </a:pPr>
                <a:r>
                  <a:rPr lang="ru-RU" dirty="0">
                    <a:effectLst>
                      <a:outerShdw blurRad="38100" dist="19050" dir="2700000" algn="ctr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b="1" dirty="0">
                  <a:effectLst>
                    <a:outerShdw blurRad="38100" dist="19050" dir="2700000" algn="ctr" rotWithShape="0">
                      <a:srgbClr val="000000">
                        <a:alpha val="40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5000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𝑨𝑩</m:t>
                      </m:r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𝑪𝑫</m:t>
                      </m:r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US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ru-RU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ru-RU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  <m:r>
                            <a:rPr lang="en-US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ru-RU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US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ru-RU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b="1" dirty="0">
                  <a:effectLst>
                    <a:outerShdw blurRad="38100" dist="19050" dir="2700000" algn="ctr" rotWithShape="0">
                      <a:srgbClr val="000000">
                        <a:alpha val="40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50000" algn="just">
                  <a:lnSpc>
                    <a:spcPct val="150000"/>
                  </a:lnSpc>
                </a:pPr>
                <a:r>
                  <a:rPr lang="en-US" dirty="0">
                    <a:effectLst>
                      <a:outerShdw blurRad="38100" dist="19050" dir="2700000" algn="ctr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b="1" dirty="0">
                  <a:effectLst>
                    <a:outerShdw blurRad="38100" dist="19050" dir="2700000" algn="ctr" rotWithShape="0">
                      <a:srgbClr val="000000">
                        <a:alpha val="40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50000" algn="just">
                  <a:lnSpc>
                    <a:spcPct val="150000"/>
                  </a:lnSpc>
                </a:pPr>
                <a:r>
                  <a:rPr lang="ru-RU" dirty="0">
                    <a:effectLst>
                      <a:outerShdw blurRad="38100" dist="19050" dir="2700000" algn="ctr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 двух векторов </a:t>
                </a:r>
                <a:r>
                  <a:rPr lang="ru-RU" b="1" dirty="0">
                    <a:effectLst>
                      <a:outerShdw blurRad="38100" dist="19050" dir="2700000" algn="ctr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 </a:t>
                </a:r>
                <a:r>
                  <a:rPr lang="ru-RU" dirty="0">
                    <a:effectLst>
                      <a:outerShdw blurRad="38100" dist="19050" dir="2700000" algn="ctr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 </a:t>
                </a:r>
                <a:r>
                  <a:rPr lang="ru-RU" b="1" dirty="0">
                    <a:effectLst>
                      <a:outerShdw blurRad="38100" dist="19050" dir="2700000" algn="ctr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CD </a:t>
                </a:r>
                <a:r>
                  <a:rPr lang="ru-RU" dirty="0">
                    <a:effectLst>
                      <a:outerShdw blurRad="38100" dist="19050" dir="2700000" algn="ctr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скалярное произведение вычисляется по формуле:</a:t>
                </a:r>
                <a:endParaRPr lang="ru-RU" b="1" dirty="0">
                  <a:effectLst>
                    <a:outerShdw blurRad="38100" dist="19050" dir="2700000" algn="ctr" rotWithShape="0">
                      <a:srgbClr val="000000">
                        <a:alpha val="40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50000" algn="just">
                  <a:lnSpc>
                    <a:spcPct val="150000"/>
                  </a:lnSpc>
                </a:pPr>
                <a:r>
                  <a:rPr lang="ru-RU" dirty="0">
                    <a:effectLst>
                      <a:outerShdw blurRad="38100" dist="19050" dir="2700000" algn="ctr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b="1" dirty="0">
                  <a:effectLst>
                    <a:outerShdw blurRad="38100" dist="19050" dir="2700000" algn="ctr" rotWithShape="0">
                      <a:srgbClr val="000000">
                        <a:alpha val="40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5000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𝑨𝑩</m:t>
                      </m:r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𝑪𝑫</m:t>
                      </m:r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US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ru-RU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ru-RU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  <m:r>
                            <a:rPr lang="en-US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US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ru-RU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b="1" dirty="0">
                  <a:effectLst>
                    <a:outerShdw blurRad="38100" dist="19050" dir="2700000" algn="ctr" rotWithShape="0">
                      <a:srgbClr val="000000">
                        <a:alpha val="40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50000" algn="just">
                  <a:lnSpc>
                    <a:spcPct val="150000"/>
                  </a:lnSpc>
                </a:pPr>
                <a:r>
                  <a:rPr lang="ru-RU" dirty="0">
                    <a:effectLst>
                      <a:outerShdw blurRad="38100" dist="19050" dir="2700000" algn="ctr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b="1" dirty="0">
                  <a:effectLst>
                    <a:outerShdw blurRad="38100" dist="19050" dir="2700000" algn="ctr" rotWithShape="0">
                      <a:srgbClr val="000000">
                        <a:alpha val="40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50000" algn="just">
                  <a:lnSpc>
                    <a:spcPct val="150000"/>
                  </a:lnSpc>
                </a:pPr>
                <a:r>
                  <a:rPr lang="ru-RU" dirty="0">
                    <a:effectLst>
                      <a:outerShdw blurRad="38100" dist="19050" dir="2700000" algn="ctr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Квадрат длины вектора </a:t>
                </a:r>
                <a:r>
                  <a:rPr lang="en-US" b="1" dirty="0">
                    <a:effectLst>
                      <a:outerShdw blurRad="38100" dist="19050" dir="2700000" algn="ctr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</a:t>
                </a:r>
                <a:r>
                  <a:rPr lang="ru-RU" dirty="0">
                    <a:effectLst>
                      <a:outerShdw blurRad="38100" dist="19050" dir="2700000" algn="ctr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равен скалярному произведению двух таких векторов </a:t>
                </a:r>
                <a:r>
                  <a:rPr lang="en-US" b="1" dirty="0">
                    <a:effectLst>
                      <a:outerShdw blurRad="38100" dist="19050" dir="2700000" algn="ctr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</a:t>
                </a:r>
                <a:r>
                  <a:rPr lang="ru-RU" dirty="0">
                    <a:effectLst>
                      <a:outerShdw blurRad="38100" dist="19050" dir="2700000" algn="ctr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ru-RU" b="1" dirty="0">
                  <a:effectLst>
                    <a:outerShdw blurRad="38100" dist="19050" dir="2700000" algn="ctr" rotWithShape="0">
                      <a:srgbClr val="000000">
                        <a:alpha val="40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50000" algn="just">
                  <a:lnSpc>
                    <a:spcPct val="150000"/>
                  </a:lnSpc>
                </a:pPr>
                <a:r>
                  <a:rPr lang="ru-RU" dirty="0">
                    <a:effectLst>
                      <a:outerShdw blurRad="38100" dist="19050" dir="2700000" algn="ctr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b="1" dirty="0">
                  <a:effectLst>
                    <a:outerShdw blurRad="38100" dist="19050" dir="2700000" algn="ctr" rotWithShape="0">
                      <a:srgbClr val="000000">
                        <a:alpha val="40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5000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𝑨𝑩</m:t>
                      </m:r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𝑨𝑩</m:t>
                      </m:r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US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ru-RU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ru-RU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US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US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effectLst>
                                    <a:outerShdw blurRad="38100" dist="19050" dir="2700000" algn="ctr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ru-RU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effectLst>
                                <a:outerShdw blurRad="38100" dist="19050" dir="2700000" algn="ctr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b="1" i="1">
                          <a:effectLst>
                            <a:outerShdw blurRad="38100" dist="19050" dir="2700000" algn="ctr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b="1" dirty="0">
                  <a:effectLst>
                    <a:outerShdw blurRad="38100" dist="19050" dir="2700000" algn="ctr" rotWithShape="0">
                      <a:srgbClr val="000000">
                        <a:alpha val="40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97AFC2-99E9-AB35-CE38-EE1045DF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727" y="474345"/>
                <a:ext cx="7600545" cy="5909310"/>
              </a:xfrm>
              <a:prstGeom prst="rect">
                <a:avLst/>
              </a:prstGeom>
              <a:blipFill>
                <a:blip r:embed="rId2"/>
                <a:stretch>
                  <a:fillRect l="-803" r="-1043"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35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BC233-A4C2-7FEC-C778-E3F4F549F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938253-B157-431E-99DA-02A3D9047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77768"/>
            <a:ext cx="9753600" cy="24993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429D84-64BA-FD0F-E904-D9EFEE8AB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680872"/>
            <a:ext cx="9753600" cy="24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CD5AA-0695-E974-5F18-AEC7A9546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1491C8-722F-3939-91BC-D355EB769DFA}"/>
              </a:ext>
            </a:extLst>
          </p:cNvPr>
          <p:cNvSpPr txBox="1"/>
          <p:nvPr/>
        </p:nvSpPr>
        <p:spPr>
          <a:xfrm>
            <a:off x="2603665" y="2594408"/>
            <a:ext cx="6984670" cy="458074"/>
          </a:xfrm>
          <a:prstGeom prst="rect">
            <a:avLst/>
          </a:prstGeom>
          <a:solidFill>
            <a:schemeClr val="bg1">
              <a:alpha val="6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Расчет данных кадра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B955FF-D15E-33C5-6F05-6147F61FC228}"/>
              </a:ext>
            </a:extLst>
          </p:cNvPr>
          <p:cNvSpPr txBox="1"/>
          <p:nvPr/>
        </p:nvSpPr>
        <p:spPr>
          <a:xfrm>
            <a:off x="2603665" y="3096390"/>
            <a:ext cx="6984670" cy="458074"/>
          </a:xfrm>
          <a:prstGeom prst="rect">
            <a:avLst/>
          </a:prstGeom>
          <a:solidFill>
            <a:schemeClr val="bg1">
              <a:alpha val="6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Отрисовка данных кадра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DB305-FA96-478E-EF6F-C7849C1167F8}"/>
              </a:ext>
            </a:extLst>
          </p:cNvPr>
          <p:cNvSpPr txBox="1"/>
          <p:nvPr/>
        </p:nvSpPr>
        <p:spPr>
          <a:xfrm>
            <a:off x="2603665" y="1741496"/>
            <a:ext cx="6984670" cy="579967"/>
          </a:xfrm>
          <a:prstGeom prst="rect">
            <a:avLst/>
          </a:prstGeom>
          <a:solidFill>
            <a:schemeClr val="bg1">
              <a:alpha val="6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ru-RU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Игровой цикл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26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854C0-24D2-D607-F0D6-8790E3A80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F8ACA8-FD9B-ED4C-C9FA-E5931F22B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79320"/>
            <a:ext cx="9753600" cy="24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2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66867-FBCF-1FCB-710D-BBF1227E5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C03EE8-5E32-A6FB-0D20-DF924A18B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188" y="1769952"/>
            <a:ext cx="3318095" cy="33180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447C6D-9F58-92BA-D5AF-8DFA93606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6952" y="1769952"/>
            <a:ext cx="3318095" cy="33180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6EC0AA-7CBA-908C-30AD-B9FCCB275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2717" y="1769951"/>
            <a:ext cx="3318095" cy="331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9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55B9A-E4AE-ECD6-8497-997AF96A5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9E974E-5AC5-909A-6EB5-C69F7478F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270033"/>
            <a:ext cx="5238750" cy="63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0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3F7B5-1B3B-7BC8-612D-5216901C5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20D6DF-89F1-A304-C47F-EBCEB626B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188" y="1769952"/>
            <a:ext cx="3318095" cy="33180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FE8FB9-CF76-D917-7AAF-4D1B42804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6952" y="1769952"/>
            <a:ext cx="3318095" cy="33180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EF048F-6C1E-0D6D-71EF-4E9C33CF4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2717" y="1769951"/>
            <a:ext cx="3318095" cy="331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6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9B841-940E-6A63-91C7-C69F22D31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2599EB-8D60-9BF0-BE60-5D470DFA4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3619" y="876619"/>
            <a:ext cx="5104762" cy="5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09E15-0B36-C815-14DB-B15F547D8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E60DE9-74B4-4828-522C-C4DD54AE8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780" y="293370"/>
            <a:ext cx="4282440" cy="627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2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B0D4A-E729-D339-3C01-FF1393B47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597B9-44B9-6D78-8266-097B0EE2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2251" y="763884"/>
            <a:ext cx="5104762" cy="51047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327FC3-90EF-3F34-99C9-2132093F8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989" y="763884"/>
            <a:ext cx="5104762" cy="5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9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BBCCD-942E-CBEC-2F39-83FB03993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457F1C-1616-982E-BFA9-BACE4A4CF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48" y="743285"/>
            <a:ext cx="9721904" cy="5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97C86-A6BE-A72C-BD2B-563036914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BB2EB4-090F-84D2-BA56-389494599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48" y="2232809"/>
            <a:ext cx="9721904" cy="239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CBAA9-4BA6-FC0F-EAB0-D8C172D6C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DE5231-54BA-53DD-E805-D8F7EBD50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48" y="396619"/>
            <a:ext cx="9721904" cy="60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4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018CC-2CF8-975C-EE86-B7675BD89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B4B00B-2B4E-0807-3CF3-6A34C3549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251" y="763884"/>
            <a:ext cx="5104762" cy="51047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A39B8F-F849-B20C-1881-DC9BC5D5E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9" y="763884"/>
            <a:ext cx="5104762" cy="5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0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35E83-8C71-47B5-E2B0-6406C5B5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B2320F-AFBB-047A-381B-9C65310BC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48" y="2789000"/>
            <a:ext cx="9721904" cy="12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9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966EF-C0C5-0F54-4422-FAB2E5FAE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BC6CE1-7080-DA2C-E842-F7B160934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11" y="614397"/>
            <a:ext cx="9937777" cy="562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5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DDCB5-0678-DBE7-0025-751318A64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FC6343-C08E-442B-EC51-071FF3673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11" y="478206"/>
            <a:ext cx="9937777" cy="59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4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ADA89-C680-12C4-B061-3FF87B8D2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DBC651-11F7-D51D-C5F2-63857713F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11" y="870270"/>
            <a:ext cx="9937777" cy="51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CF020-7CA6-9699-9CDF-3D6159125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F3CDAC-95BB-51BD-1947-F5D4F1B75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11" y="2727412"/>
            <a:ext cx="9937777" cy="14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8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E605F-4C86-C9FD-3D21-DA967F261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D5CF55-A504-E4BF-1D92-4F4C745CC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19" y="876619"/>
            <a:ext cx="5104762" cy="51047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673521-C800-7436-4472-DF24103BA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19" y="876619"/>
            <a:ext cx="5104762" cy="51047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D90AD1-99A8-070F-DC9B-FB01B396A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19" y="876619"/>
            <a:ext cx="5104762" cy="510476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1370A3-8756-B901-11C7-270637A7D4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19" y="876619"/>
            <a:ext cx="5104762" cy="5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3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75B93-F374-12D2-0329-D37B088DF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8D73BDF-BF10-2C5A-B5DB-F7A9F7573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3619" y="876619"/>
            <a:ext cx="5104762" cy="5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0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DAA5A-AFBD-107E-878A-7751FE470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F6CE5B-A598-32BC-F194-CC74F054A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1157287"/>
            <a:ext cx="111728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6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DD93B-59E4-F986-3288-D0A421F63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EA45C0-5712-5A31-06CF-8491FBC9F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19" y="876619"/>
            <a:ext cx="5104762" cy="5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0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27900-8998-D369-5964-1F9AA7119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8B9F9C-C0D7-1852-E75B-9A4841F43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40" y="879793"/>
            <a:ext cx="11034920" cy="509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89A4F-BA8C-B3FF-4C91-059D8F176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9E3F19-26E8-FD7B-F0ED-4B8B0C9AA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19" y="876619"/>
            <a:ext cx="5104762" cy="5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3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4CF71-E93A-96C2-C198-F5BF99A3F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8FC6C6-CFE5-4C50-8EFC-F54ABABFE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02" y="462651"/>
            <a:ext cx="8025396" cy="593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3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23D89-CA3D-4B59-D68E-E9D557D56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B563B5-407A-16C1-848C-BD81D428B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40" y="1166143"/>
            <a:ext cx="11034920" cy="45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7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DE1E4-F0E1-2FBF-47DA-E55FE6F7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CE6BF1-C310-3F4E-99BF-0FBAE179A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40" y="1012492"/>
            <a:ext cx="11034920" cy="483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9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245BA-CBF4-D5AD-8E86-3B6026BED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8A3171-620B-2365-56A9-84855F91A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40" y="1085825"/>
            <a:ext cx="11034920" cy="468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6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A5FB4-6586-9B08-9DFA-AD6812D9A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9F957C-3AA9-2B2B-C135-E82A99FDD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40" y="1096302"/>
            <a:ext cx="11034920" cy="466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7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39D19-C951-A698-F7A8-5321A08CF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3BFD01-E997-5F37-54EE-9DEB711D6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841" y="434206"/>
            <a:ext cx="6420317" cy="59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9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70553-C12B-9DC0-0ADE-ED7276F6D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4D6A61-47EA-A3B0-396A-3A44CE678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54" y="424365"/>
            <a:ext cx="7423492" cy="600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9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7F7CB-C771-648B-2DB1-26FA7F6F1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43821C-829C-FCCC-50E6-28570C43E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27" y="305190"/>
            <a:ext cx="10031746" cy="6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1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02927-D3E2-6B73-3D5E-94042D6BD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BC2B5A-3A6F-5F04-BFEF-DDD98051F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40" y="2901698"/>
            <a:ext cx="11034920" cy="10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0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B17AF-AE3B-F7FB-0782-5C7016051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89CADD-B526-DD60-1289-2475B3646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40" y="2426778"/>
            <a:ext cx="11034920" cy="20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4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FE972-A385-2F6F-F11A-2BB3F802A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5758A6-D18D-F6FD-25A0-ABCB46168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19" y="876619"/>
            <a:ext cx="5104762" cy="5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9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E52AA-2940-885E-C7A3-0F23463CF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9CEABE-6727-2C4F-6E6B-7C087FF34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40" y="2769000"/>
            <a:ext cx="11034920" cy="1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2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C99B5-AE39-7337-93BC-DAFD0B2A0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EF96F5-6862-066E-E48B-DB5E24D1C157}"/>
              </a:ext>
            </a:extLst>
          </p:cNvPr>
          <p:cNvSpPr txBox="1"/>
          <p:nvPr/>
        </p:nvSpPr>
        <p:spPr>
          <a:xfrm>
            <a:off x="958256" y="2157818"/>
            <a:ext cx="10275487" cy="2542363"/>
          </a:xfrm>
          <a:prstGeom prst="rect">
            <a:avLst/>
          </a:prstGeom>
          <a:solidFill>
            <a:schemeClr val="bg1">
              <a:alpha val="6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indent="450215" algn="just">
              <a:lnSpc>
                <a:spcPct val="150000"/>
              </a:lnSpc>
              <a:buNone/>
            </a:pPr>
            <a:endParaRPr lang="en-US" sz="1800" dirty="0">
              <a:ln w="0"/>
              <a:effectLst>
                <a:outerShdw blurRad="38100" dist="19050" dir="2700000" algn="ctr" rotWithShape="0">
                  <a:srgbClr val="000000">
                    <a:alpha val="40000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buNone/>
            </a:pPr>
            <a:r>
              <a:rPr lang="ru-RU" sz="1800" dirty="0">
                <a:ln w="0"/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Заранее продумывайте какие геометрические формы будут принимать объекты.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ru-RU" sz="1800" dirty="0">
                <a:ln w="0"/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Заранее определяйте какие будут типы коллизий в зависимости от форм объектов.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ru-RU" sz="1800" dirty="0">
                <a:ln w="0"/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 реализации алгоритмов обработки коллизий не забывайте про уникальные частные случаи.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ru-RU" sz="1800" dirty="0">
                <a:ln w="0"/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4. Следите за производительностью.</a:t>
            </a:r>
            <a:endParaRPr lang="en-US" sz="1800" dirty="0">
              <a:ln w="0"/>
              <a:effectLst>
                <a:outerShdw blurRad="38100" dist="19050" dir="2700000" algn="ctr" rotWithShape="0">
                  <a:srgbClr val="000000">
                    <a:alpha val="40000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buNone/>
            </a:pPr>
            <a:endParaRPr lang="ru-RU" dirty="0">
              <a:effectLst>
                <a:outerShdw blurRad="38100" dist="19050" dir="2700000" algn="ctr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73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D617C-E5DB-841F-4D20-8A120F1C3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C2997-FD13-AD0D-9074-55DAF0A11899}"/>
              </a:ext>
            </a:extLst>
          </p:cNvPr>
          <p:cNvSpPr txBox="1"/>
          <p:nvPr/>
        </p:nvSpPr>
        <p:spPr>
          <a:xfrm>
            <a:off x="1437384" y="2368966"/>
            <a:ext cx="9377534" cy="2120068"/>
          </a:xfrm>
          <a:prstGeom prst="rect">
            <a:avLst/>
          </a:prstGeom>
          <a:solidFill>
            <a:schemeClr val="bg1">
              <a:alpha val="6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indent="450215" algn="just">
              <a:lnSpc>
                <a:spcPct val="150000"/>
              </a:lnSpc>
              <a:buNone/>
            </a:pPr>
            <a:endParaRPr lang="en-US" sz="1800" dirty="0">
              <a:ln w="0"/>
              <a:effectLst>
                <a:outerShdw blurRad="38100" dist="19050" dir="2700000" algn="ctr" rotWithShape="0">
                  <a:srgbClr val="000000">
                    <a:alpha val="40000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buNone/>
            </a:pPr>
            <a:r>
              <a:rPr lang="ru-RU" sz="1800" dirty="0">
                <a:ln w="0"/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Заранее продумывайте какие объекты могут двигаться и их характеристики движения.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ru-RU" sz="1800" dirty="0">
                <a:ln w="0"/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И</a:t>
            </a:r>
            <a:r>
              <a:rPr lang="ru-RU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спользуйте нормализацию вектора скорости для диагонального движения.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ru-RU" sz="1800" dirty="0">
                <a:ln w="0"/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О</a:t>
            </a:r>
            <a:r>
              <a:rPr lang="ru-RU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тдельно обрабатывайте случаи, когда у объектов «слишком большая» скорость.</a:t>
            </a:r>
            <a:endParaRPr lang="en-US" dirty="0">
              <a:effectLst>
                <a:outerShdw blurRad="38100" dist="19050" dir="2700000" algn="ctr" rotWithShape="0">
                  <a:srgbClr val="000000">
                    <a:alpha val="4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buNone/>
            </a:pPr>
            <a:endParaRPr lang="ru-RU" dirty="0">
              <a:effectLst>
                <a:outerShdw blurRad="38100" dist="19050" dir="2700000" algn="ctr" rotWithShape="0">
                  <a:srgbClr val="000000">
                    <a:alpha val="4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51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E1E4E-6A34-5D5E-9F82-BD36C0377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ADE7D5-2E0A-DEAD-1DCF-3C544836DD70}"/>
              </a:ext>
            </a:extLst>
          </p:cNvPr>
          <p:cNvSpPr txBox="1"/>
          <p:nvPr/>
        </p:nvSpPr>
        <p:spPr>
          <a:xfrm>
            <a:off x="1772335" y="1537969"/>
            <a:ext cx="8647330" cy="3782061"/>
          </a:xfrm>
          <a:prstGeom prst="rect">
            <a:avLst/>
          </a:prstGeom>
          <a:solidFill>
            <a:schemeClr val="bg1">
              <a:alpha val="6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indent="450215" algn="just">
              <a:lnSpc>
                <a:spcPct val="150000"/>
              </a:lnSpc>
              <a:buNone/>
            </a:pPr>
            <a:endParaRPr lang="en-US" sz="1800" dirty="0">
              <a:ln w="0"/>
              <a:effectLst>
                <a:outerShdw blurRad="38100" dist="19050" dir="2700000" algn="ctr" rotWithShape="0">
                  <a:srgbClr val="000000">
                    <a:alpha val="40000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buNone/>
            </a:pPr>
            <a:r>
              <a:rPr lang="ru-RU" sz="1800" dirty="0">
                <a:ln w="0"/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Не игнорируйте теоретическую часть при разработке алгоритмов.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ru-RU" sz="1800" dirty="0">
                <a:ln w="0"/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Один алгоритм – одна функция</a:t>
            </a:r>
            <a:r>
              <a:rPr lang="ru-RU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ru-RU" sz="1800" dirty="0">
                <a:ln w="0"/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Собирать реализованные алгоритмы в библиотеки</a:t>
            </a:r>
            <a:r>
              <a:rPr lang="ru-RU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ru-RU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Заранее продумывайте архитектуру и файловую структуру приложения.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ru-RU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5. Будьте аккуратны при работе с числами с большим количеством знаков.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ru-RU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6. Используйте «</a:t>
            </a:r>
            <a:r>
              <a:rPr lang="en-US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requestAnimationFrame()</a:t>
            </a:r>
            <a:r>
              <a:rPr lang="ru-RU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вместо «</a:t>
            </a:r>
            <a:r>
              <a:rPr lang="en-US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setTimeout()</a:t>
            </a:r>
            <a:r>
              <a:rPr lang="ru-RU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«</a:t>
            </a:r>
            <a:r>
              <a:rPr lang="en-US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setInterval()</a:t>
            </a:r>
            <a:r>
              <a:rPr lang="ru-RU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en-US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ru-RU" dirty="0">
                <a:effectLst>
                  <a:outerShdw blurRad="38100" dist="19050" dir="2700000" algn="ctr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Тестируйте реализованные алгоритмы.</a:t>
            </a:r>
            <a:endParaRPr lang="en-US" dirty="0">
              <a:effectLst>
                <a:outerShdw blurRad="38100" dist="19050" dir="2700000" algn="ctr" rotWithShape="0">
                  <a:srgbClr val="000000">
                    <a:alpha val="4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buNone/>
            </a:pPr>
            <a:endParaRPr lang="ru-RU" dirty="0">
              <a:effectLst>
                <a:outerShdw blurRad="38100" dist="19050" dir="2700000" algn="ctr" rotWithShape="0">
                  <a:srgbClr val="000000">
                    <a:alpha val="4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6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9CB19-A1BA-D045-743F-93DC5E739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5847C9-1B39-85DE-D16B-62EFD6B80018}"/>
              </a:ext>
            </a:extLst>
          </p:cNvPr>
          <p:cNvSpPr txBox="1"/>
          <p:nvPr/>
        </p:nvSpPr>
        <p:spPr>
          <a:xfrm>
            <a:off x="530659" y="1789076"/>
            <a:ext cx="10999113" cy="1311449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indent="450215" algn="just">
              <a:lnSpc>
                <a:spcPct val="150000"/>
              </a:lnSpc>
              <a:buNone/>
            </a:pPr>
            <a:r>
              <a:rPr lang="ru-RU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sz="6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3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9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5FB24-0131-F10C-DA28-BB20728B7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8565D6-CC93-DF01-B200-B35763D6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19" y="876619"/>
            <a:ext cx="5104762" cy="5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1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9D326-BFCC-6CDC-9303-92E9D7889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5A0F9A-307E-393D-CAA7-4365365B9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19" y="876619"/>
            <a:ext cx="5104762" cy="5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8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4BD34-57CC-DAB5-9716-4742A9208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54D9F5-2B85-8DD7-216A-6CE107ABD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19" y="876619"/>
            <a:ext cx="5104762" cy="5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4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</TotalTime>
  <Words>338</Words>
  <Application>Microsoft Office PowerPoint</Application>
  <PresentationFormat>Широкоэкранный</PresentationFormat>
  <Paragraphs>46</Paragraphs>
  <Slides>64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 Never</dc:creator>
  <cp:lastModifiedBy>He Never</cp:lastModifiedBy>
  <cp:revision>33</cp:revision>
  <dcterms:created xsi:type="dcterms:W3CDTF">2025-04-19T14:42:15Z</dcterms:created>
  <dcterms:modified xsi:type="dcterms:W3CDTF">2025-04-20T10:14:44Z</dcterms:modified>
</cp:coreProperties>
</file>